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6"/>
    <p:sldId id="257" r:id="rId27"/>
    <p:sldId id="258" r:id="rId28"/>
    <p:sldId id="259" r:id="rId29"/>
    <p:sldId id="260" r:id="rId30"/>
    <p:sldId id="261" r:id="rId31"/>
    <p:sldId id="262" r:id="rId32"/>
    <p:sldId id="263" r:id="rId33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HK Grotesk" charset="1" panose="00000500000000000000"/>
      <p:regular r:id="rId16"/>
    </p:embeddedFont>
    <p:embeddedFont>
      <p:font typeface="HK Grotesk Bold" charset="1" panose="00000800000000000000"/>
      <p:regular r:id="rId17"/>
    </p:embeddedFont>
    <p:embeddedFont>
      <p:font typeface="HK Grotesk Italics" charset="1" panose="00000500000000000000"/>
      <p:regular r:id="rId18"/>
    </p:embeddedFont>
    <p:embeddedFont>
      <p:font typeface="HK Grotesk Bold Italics" charset="1" panose="00000800000000000000"/>
      <p:regular r:id="rId19"/>
    </p:embeddedFont>
    <p:embeddedFont>
      <p:font typeface="HK Grotesk Light" charset="1" panose="00000400000000000000"/>
      <p:regular r:id="rId20"/>
    </p:embeddedFont>
    <p:embeddedFont>
      <p:font typeface="HK Grotesk Light Italics" charset="1" panose="00000400000000000000"/>
      <p:regular r:id="rId21"/>
    </p:embeddedFont>
    <p:embeddedFont>
      <p:font typeface="HK Grotesk Medium" charset="1" panose="00000600000000000000"/>
      <p:regular r:id="rId22"/>
    </p:embeddedFont>
    <p:embeddedFont>
      <p:font typeface="HK Grotesk Medium Italics" charset="1" panose="00000600000000000000"/>
      <p:regular r:id="rId23"/>
    </p:embeddedFont>
    <p:embeddedFont>
      <p:font typeface="HK Grotesk Semi-Bold" charset="1" panose="00000700000000000000"/>
      <p:regular r:id="rId24"/>
    </p:embeddedFont>
    <p:embeddedFont>
      <p:font typeface="HK Grotesk Semi-Bold Italics" charset="1" panose="00000700000000000000"/>
      <p:regular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slides/slide1.xml" Type="http://schemas.openxmlformats.org/officeDocument/2006/relationships/slide"/><Relationship Id="rId27" Target="slides/slide2.xml" Type="http://schemas.openxmlformats.org/officeDocument/2006/relationships/slide"/><Relationship Id="rId28" Target="slides/slide3.xml" Type="http://schemas.openxmlformats.org/officeDocument/2006/relationships/slide"/><Relationship Id="rId29" Target="slides/slide4.xml" Type="http://schemas.openxmlformats.org/officeDocument/2006/relationships/slide"/><Relationship Id="rId3" Target="viewProps.xml" Type="http://schemas.openxmlformats.org/officeDocument/2006/relationships/viewProps"/><Relationship Id="rId30" Target="slides/slide5.xml" Type="http://schemas.openxmlformats.org/officeDocument/2006/relationships/slide"/><Relationship Id="rId31" Target="slides/slide6.xml" Type="http://schemas.openxmlformats.org/officeDocument/2006/relationships/slide"/><Relationship Id="rId32" Target="slides/slide7.xml" Type="http://schemas.openxmlformats.org/officeDocument/2006/relationships/slide"/><Relationship Id="rId33" Target="slides/slide8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Relationship Id="rId6" Target="../media/image7.png" Type="http://schemas.openxmlformats.org/officeDocument/2006/relationships/image"/><Relationship Id="rId7" Target="../media/image8.png" Type="http://schemas.openxmlformats.org/officeDocument/2006/relationships/image"/><Relationship Id="rId8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7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045263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5000"/>
            </a:blip>
            <a:stretch>
              <a:fillRect l="-12500" t="0" r="-125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836664" y="2615522"/>
            <a:ext cx="10026774" cy="4620240"/>
            <a:chOff x="0" y="0"/>
            <a:chExt cx="13369032" cy="6160320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0"/>
              <a:ext cx="13369032" cy="49530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Job Market </a:t>
              </a:r>
            </a:p>
            <a:p>
              <a:pPr marL="0" indent="0" lvl="0">
                <a:lnSpc>
                  <a:spcPts val="14679"/>
                </a:lnSpc>
              </a:pPr>
              <a:r>
                <a:rPr lang="en-US" sz="12233">
                  <a:solidFill>
                    <a:srgbClr val="D6A781"/>
                  </a:solidFill>
                  <a:latin typeface="HK Grotesk Bold"/>
                </a:rPr>
                <a:t>Analysis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5204826"/>
              <a:ext cx="13369032" cy="9554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010"/>
                </a:lnSpc>
                <a:spcBef>
                  <a:spcPct val="0"/>
                </a:spcBef>
              </a:pPr>
              <a:r>
                <a:rPr lang="en-US" sz="4293">
                  <a:solidFill>
                    <a:srgbClr val="FFFFFF"/>
                  </a:solidFill>
                  <a:latin typeface="HK Grotesk Light"/>
                </a:rPr>
                <a:t>for Data Professionals in Germany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9144000" y="8680239"/>
            <a:ext cx="8743829" cy="11084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Mahammadali Rzayev​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Sebastian Spratz​</a:t>
            </a:r>
          </a:p>
          <a:p>
            <a:pPr algn="r">
              <a:lnSpc>
                <a:spcPts val="2951"/>
              </a:lnSpc>
              <a:spcBef>
                <a:spcPct val="0"/>
              </a:spcBef>
            </a:pPr>
            <a:r>
              <a:rPr lang="en-US" sz="2108">
                <a:solidFill>
                  <a:srgbClr val="FFFFFF"/>
                </a:solidFill>
                <a:latin typeface="HK Grotesk Light"/>
              </a:rPr>
              <a:t>Pakin Veerachanchai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bg>
      <p:bgPr>
        <a:solidFill>
          <a:srgbClr val="0517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4256541"/>
            <a:ext cx="253446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358191" y="4183221"/>
            <a:ext cx="2534463" cy="96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5657929"/>
            <a:ext cx="7226560" cy="2724359"/>
            <a:chOff x="0" y="0"/>
            <a:chExt cx="9635414" cy="3632478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0" y="-95250"/>
              <a:ext cx="9635414" cy="11070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6999"/>
                </a:lnSpc>
                <a:spcBef>
                  <a:spcPct val="0"/>
                </a:spcBef>
              </a:pPr>
              <a:r>
                <a:rPr lang="en-US" sz="4999">
                  <a:solidFill>
                    <a:srgbClr val="D6A781"/>
                  </a:solidFill>
                  <a:latin typeface="HK Grotesk Light"/>
                </a:rPr>
                <a:t>Analyze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688955"/>
              <a:ext cx="9635414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the demand for specific skills, qualifications, and experiences required for Data Engineering and Data Scientist positions in Germany.​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358191" y="5657929"/>
            <a:ext cx="6321060" cy="2229057"/>
            <a:chOff x="0" y="0"/>
            <a:chExt cx="8428080" cy="297207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104775"/>
              <a:ext cx="8428080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7000"/>
                </a:lnSpc>
                <a:spcBef>
                  <a:spcPct val="0"/>
                </a:spcBef>
              </a:pPr>
              <a:r>
                <a:rPr lang="en-US" sz="5000">
                  <a:solidFill>
                    <a:srgbClr val="D6A781"/>
                  </a:solidFill>
                  <a:latin typeface="HK Grotesk Light"/>
                </a:rPr>
                <a:t>Explore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1688953"/>
              <a:ext cx="8428080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factors contributing to the job appeal within the German market.</a:t>
              </a:r>
            </a:p>
          </p:txBody>
        </p:sp>
      </p:grpSp>
      <p:sp>
        <p:nvSpPr>
          <p:cNvPr name="TextBox 10" id="10"/>
          <p:cNvSpPr txBox="true"/>
          <p:nvPr/>
        </p:nvSpPr>
        <p:spPr>
          <a:xfrm rot="0">
            <a:off x="866815" y="1567894"/>
            <a:ext cx="5796345" cy="16256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299"/>
              </a:lnSpc>
              <a:spcBef>
                <a:spcPct val="0"/>
              </a:spcBef>
            </a:pPr>
            <a:r>
              <a:rPr lang="en-US" sz="9499">
                <a:solidFill>
                  <a:srgbClr val="D6A781"/>
                </a:solidFill>
                <a:latin typeface="HK Grotesk Bold"/>
              </a:rPr>
              <a:t>Objectives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A7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399955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8893" y="2083947"/>
            <a:ext cx="9334500" cy="6119106"/>
            <a:chOff x="0" y="0"/>
            <a:chExt cx="12446000" cy="8158808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48228"/>
              <a:ext cx="10660354" cy="59105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Information ab</a:t>
              </a: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out data scientists and data engineers.​</a:t>
              </a:r>
            </a:p>
            <a:p>
              <a:pPr marL="777240" indent="-38862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What makes them appealing in Germany.​</a:t>
              </a:r>
            </a:p>
            <a:p>
              <a:pPr algn="just" marL="777240" indent="-38862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What doesn't make them appealing in Germany?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71450"/>
              <a:ext cx="12446000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0D203B"/>
                  </a:solidFill>
                  <a:latin typeface="Canva Sans Bold"/>
                </a:rPr>
                <a:t>Implementation</a:t>
              </a: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A7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1161152" y="564274"/>
            <a:ext cx="3978827" cy="3194565"/>
            <a:chOff x="0" y="0"/>
            <a:chExt cx="7467600" cy="59956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467600" cy="4513580"/>
            </a:xfrm>
            <a:custGeom>
              <a:avLst/>
              <a:gdLst/>
              <a:ahLst/>
              <a:cxnLst/>
              <a:rect r="r" b="b" t="t" l="l"/>
              <a:pathLst>
                <a:path h="4513580" w="7467600">
                  <a:moveTo>
                    <a:pt x="7127240" y="0"/>
                  </a:moveTo>
                  <a:lnTo>
                    <a:pt x="340360" y="0"/>
                  </a:lnTo>
                  <a:cubicBezTo>
                    <a:pt x="152400" y="0"/>
                    <a:pt x="0" y="152400"/>
                    <a:pt x="0" y="340360"/>
                  </a:cubicBezTo>
                  <a:lnTo>
                    <a:pt x="0" y="4513580"/>
                  </a:lnTo>
                  <a:lnTo>
                    <a:pt x="7467600" y="4513580"/>
                  </a:lnTo>
                  <a:lnTo>
                    <a:pt x="7467600" y="340360"/>
                  </a:lnTo>
                  <a:cubicBezTo>
                    <a:pt x="7467600" y="152400"/>
                    <a:pt x="7315200" y="0"/>
                    <a:pt x="7127240" y="0"/>
                  </a:cubicBezTo>
                  <a:close/>
                  <a:moveTo>
                    <a:pt x="7142480" y="4188460"/>
                  </a:moveTo>
                  <a:lnTo>
                    <a:pt x="314961" y="4188460"/>
                  </a:lnTo>
                  <a:lnTo>
                    <a:pt x="314961" y="353060"/>
                  </a:lnTo>
                  <a:lnTo>
                    <a:pt x="7142480" y="353060"/>
                  </a:lnTo>
                  <a:lnTo>
                    <a:pt x="7142480" y="418846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4514850"/>
              <a:ext cx="7467600" cy="695960"/>
            </a:xfrm>
            <a:custGeom>
              <a:avLst/>
              <a:gdLst/>
              <a:ahLst/>
              <a:cxnLst/>
              <a:rect r="r" b="b" t="t" l="l"/>
              <a:pathLst>
                <a:path h="695960" w="7467600">
                  <a:moveTo>
                    <a:pt x="0" y="355600"/>
                  </a:moveTo>
                  <a:cubicBezTo>
                    <a:pt x="0" y="543560"/>
                    <a:pt x="152400" y="695960"/>
                    <a:pt x="340360" y="695960"/>
                  </a:cubicBezTo>
                  <a:lnTo>
                    <a:pt x="7127240" y="695960"/>
                  </a:lnTo>
                  <a:cubicBezTo>
                    <a:pt x="7315200" y="695960"/>
                    <a:pt x="7467600" y="543560"/>
                    <a:pt x="7467600" y="355600"/>
                  </a:cubicBezTo>
                  <a:lnTo>
                    <a:pt x="7467600" y="0"/>
                  </a:lnTo>
                  <a:lnTo>
                    <a:pt x="0" y="0"/>
                  </a:lnTo>
                  <a:lnTo>
                    <a:pt x="0" y="355600"/>
                  </a:lnTo>
                  <a:close/>
                </a:path>
              </a:pathLst>
            </a:custGeom>
            <a:solidFill>
              <a:srgbClr val="E9E9E9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2429510" y="5210810"/>
              <a:ext cx="2606040" cy="791210"/>
            </a:xfrm>
            <a:custGeom>
              <a:avLst/>
              <a:gdLst/>
              <a:ahLst/>
              <a:cxnLst/>
              <a:rect r="r" b="b" t="t" l="l"/>
              <a:pathLst>
                <a:path h="791210" w="2606040">
                  <a:moveTo>
                    <a:pt x="1258570" y="0"/>
                  </a:moveTo>
                  <a:lnTo>
                    <a:pt x="453390" y="0"/>
                  </a:lnTo>
                  <a:cubicBezTo>
                    <a:pt x="453390" y="0"/>
                    <a:pt x="429260" y="370840"/>
                    <a:pt x="403860" y="525780"/>
                  </a:cubicBezTo>
                  <a:cubicBezTo>
                    <a:pt x="359410" y="791210"/>
                    <a:pt x="87630" y="706120"/>
                    <a:pt x="10160" y="762000"/>
                  </a:cubicBezTo>
                  <a:cubicBezTo>
                    <a:pt x="0" y="769620"/>
                    <a:pt x="5080" y="786130"/>
                    <a:pt x="17780" y="786130"/>
                  </a:cubicBezTo>
                  <a:lnTo>
                    <a:pt x="2588260" y="786130"/>
                  </a:lnTo>
                  <a:cubicBezTo>
                    <a:pt x="2600960" y="786130"/>
                    <a:pt x="2606040" y="769620"/>
                    <a:pt x="2595880" y="762000"/>
                  </a:cubicBezTo>
                  <a:cubicBezTo>
                    <a:pt x="2518410" y="706120"/>
                    <a:pt x="2246630" y="791210"/>
                    <a:pt x="2202180" y="525780"/>
                  </a:cubicBezTo>
                  <a:cubicBezTo>
                    <a:pt x="2176780" y="370840"/>
                    <a:pt x="2152650" y="0"/>
                    <a:pt x="2152650" y="0"/>
                  </a:cubicBezTo>
                  <a:lnTo>
                    <a:pt x="1258570" y="0"/>
                  </a:lnTo>
                  <a:close/>
                </a:path>
              </a:pathLst>
            </a:custGeom>
            <a:solidFill>
              <a:srgbClr val="BBBBBB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314960" y="353060"/>
              <a:ext cx="6827520" cy="3835400"/>
            </a:xfrm>
            <a:custGeom>
              <a:avLst/>
              <a:gdLst/>
              <a:ahLst/>
              <a:cxnLst/>
              <a:rect r="r" b="b" t="t" l="l"/>
              <a:pathLst>
                <a:path h="3835400" w="6827520">
                  <a:moveTo>
                    <a:pt x="0" y="0"/>
                  </a:moveTo>
                  <a:lnTo>
                    <a:pt x="6827520" y="0"/>
                  </a:lnTo>
                  <a:lnTo>
                    <a:pt x="6827520" y="3835400"/>
                  </a:lnTo>
                  <a:lnTo>
                    <a:pt x="0" y="3835400"/>
                  </a:lnTo>
                  <a:close/>
                </a:path>
              </a:pathLst>
            </a:custGeom>
            <a:blipFill>
              <a:blip r:embed="rId2"/>
              <a:stretch>
                <a:fillRect l="-7811" t="0" r="-7811" b="0"/>
              </a:stretch>
            </a:blip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465902" y="3758839"/>
            <a:ext cx="2580588" cy="3360141"/>
            <a:chOff x="0" y="0"/>
            <a:chExt cx="14630400" cy="190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604520" y="545084"/>
              <a:ext cx="13421360" cy="17959831"/>
            </a:xfrm>
            <a:custGeom>
              <a:avLst/>
              <a:gdLst/>
              <a:ahLst/>
              <a:cxnLst/>
              <a:rect r="r" b="b" t="t" l="l"/>
              <a:pathLst>
                <a:path h="17959831" w="13421360">
                  <a:moveTo>
                    <a:pt x="13421360" y="17959831"/>
                  </a:moveTo>
                  <a:lnTo>
                    <a:pt x="0" y="17959831"/>
                  </a:lnTo>
                  <a:lnTo>
                    <a:pt x="0" y="0"/>
                  </a:lnTo>
                  <a:lnTo>
                    <a:pt x="13421360" y="0"/>
                  </a:lnTo>
                  <a:lnTo>
                    <a:pt x="13421360" y="17959831"/>
                  </a:lnTo>
                  <a:close/>
                </a:path>
              </a:pathLst>
            </a:custGeom>
            <a:blipFill>
              <a:blip r:embed="rId3"/>
              <a:stretch>
                <a:fillRect l="-18463" t="0" r="-18463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630400" cy="19050000"/>
            </a:xfrm>
            <a:custGeom>
              <a:avLst/>
              <a:gdLst/>
              <a:ahLst/>
              <a:cxnLst/>
              <a:rect r="r" b="b" t="t" l="l"/>
              <a:pathLst>
                <a:path h="19050000" w="14630400">
                  <a:moveTo>
                    <a:pt x="14630400" y="19050000"/>
                  </a:moveTo>
                  <a:lnTo>
                    <a:pt x="0" y="19050000"/>
                  </a:lnTo>
                  <a:lnTo>
                    <a:pt x="0" y="0"/>
                  </a:lnTo>
                  <a:lnTo>
                    <a:pt x="14630400" y="0"/>
                  </a:lnTo>
                  <a:lnTo>
                    <a:pt x="14630400" y="19050000"/>
                  </a:lnTo>
                  <a:close/>
                </a:path>
              </a:pathLst>
            </a:custGeom>
            <a:blipFill>
              <a:blip r:embed="rId4"/>
              <a:stretch>
                <a:fillRect l="0" t="-32" r="0" b="-32"/>
              </a:stretch>
            </a:blipFill>
          </p:spPr>
        </p:sp>
      </p:grp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693285" y="6972517"/>
            <a:ext cx="3208898" cy="2094341"/>
            <a:chOff x="0" y="0"/>
            <a:chExt cx="19050000" cy="124333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452880" y="587121"/>
              <a:ext cx="16166846" cy="10116185"/>
            </a:xfrm>
            <a:custGeom>
              <a:avLst/>
              <a:gdLst/>
              <a:ahLst/>
              <a:cxnLst/>
              <a:rect r="r" b="b" t="t" l="l"/>
              <a:pathLst>
                <a:path h="10116185" w="16166846">
                  <a:moveTo>
                    <a:pt x="16166846" y="0"/>
                  </a:moveTo>
                  <a:lnTo>
                    <a:pt x="16166846" y="10116185"/>
                  </a:lnTo>
                  <a:lnTo>
                    <a:pt x="0" y="10116185"/>
                  </a:lnTo>
                  <a:lnTo>
                    <a:pt x="0" y="0"/>
                  </a:lnTo>
                  <a:lnTo>
                    <a:pt x="16166846" y="0"/>
                  </a:lnTo>
                  <a:close/>
                </a:path>
              </a:pathLst>
            </a:custGeom>
            <a:blipFill>
              <a:blip r:embed="rId5"/>
              <a:stretch>
                <a:fillRect l="0" t="-18252" r="0" b="-18252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9050000" cy="12433300"/>
            </a:xfrm>
            <a:custGeom>
              <a:avLst/>
              <a:gdLst/>
              <a:ahLst/>
              <a:cxnLst/>
              <a:rect r="r" b="b" t="t" l="l"/>
              <a:pathLst>
                <a:path h="12433300" w="19050000">
                  <a:moveTo>
                    <a:pt x="19050000" y="0"/>
                  </a:moveTo>
                  <a:lnTo>
                    <a:pt x="19050000" y="12433300"/>
                  </a:lnTo>
                  <a:lnTo>
                    <a:pt x="0" y="12433300"/>
                  </a:lnTo>
                  <a:lnTo>
                    <a:pt x="0" y="0"/>
                  </a:lnTo>
                  <a:lnTo>
                    <a:pt x="19050000" y="0"/>
                  </a:lnTo>
                  <a:close/>
                </a:path>
              </a:pathLst>
            </a:custGeom>
            <a:blipFill>
              <a:blip r:embed="rId6"/>
              <a:stretch>
                <a:fillRect l="-301" t="0" r="-301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327565" y="4590889"/>
            <a:ext cx="3614231" cy="1795068"/>
            <a:chOff x="0" y="0"/>
            <a:chExt cx="19050000" cy="94615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338074" y="404876"/>
              <a:ext cx="18373979" cy="8616823"/>
            </a:xfrm>
            <a:custGeom>
              <a:avLst/>
              <a:gdLst/>
              <a:ahLst/>
              <a:cxnLst/>
              <a:rect r="r" b="b" t="t" l="l"/>
              <a:pathLst>
                <a:path h="8616823" w="18373979">
                  <a:moveTo>
                    <a:pt x="17339945" y="8616823"/>
                  </a:moveTo>
                  <a:lnTo>
                    <a:pt x="1033907" y="8616823"/>
                  </a:lnTo>
                  <a:cubicBezTo>
                    <a:pt x="462915" y="8616823"/>
                    <a:pt x="0" y="8153908"/>
                    <a:pt x="0" y="7582916"/>
                  </a:cubicBezTo>
                  <a:lnTo>
                    <a:pt x="0" y="1033907"/>
                  </a:lnTo>
                  <a:cubicBezTo>
                    <a:pt x="0" y="462915"/>
                    <a:pt x="462915" y="0"/>
                    <a:pt x="1033907" y="0"/>
                  </a:cubicBezTo>
                  <a:lnTo>
                    <a:pt x="17340072" y="0"/>
                  </a:lnTo>
                  <a:cubicBezTo>
                    <a:pt x="17911063" y="0"/>
                    <a:pt x="18373979" y="462915"/>
                    <a:pt x="18373979" y="1033907"/>
                  </a:cubicBezTo>
                  <a:lnTo>
                    <a:pt x="18373979" y="7582916"/>
                  </a:lnTo>
                  <a:cubicBezTo>
                    <a:pt x="18373852" y="8153908"/>
                    <a:pt x="17910938" y="8616823"/>
                    <a:pt x="17339945" y="8616823"/>
                  </a:cubicBezTo>
                  <a:close/>
                </a:path>
              </a:pathLst>
            </a:custGeom>
            <a:blipFill>
              <a:blip r:embed="rId7"/>
              <a:stretch>
                <a:fillRect l="0" t="-22256" r="0" b="-22256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9050000" cy="9461500"/>
            </a:xfrm>
            <a:custGeom>
              <a:avLst/>
              <a:gdLst/>
              <a:ahLst/>
              <a:cxnLst/>
              <a:rect r="r" b="b" t="t" l="l"/>
              <a:pathLst>
                <a:path h="9461500" w="19050000">
                  <a:moveTo>
                    <a:pt x="0" y="0"/>
                  </a:moveTo>
                  <a:lnTo>
                    <a:pt x="19050000" y="0"/>
                  </a:lnTo>
                  <a:lnTo>
                    <a:pt x="19050000" y="9461500"/>
                  </a:lnTo>
                  <a:lnTo>
                    <a:pt x="0" y="94615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41" t="0" r="-41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858070" y="1638605"/>
            <a:ext cx="9334500" cy="5480931"/>
            <a:chOff x="0" y="0"/>
            <a:chExt cx="12446000" cy="7307908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2248228"/>
              <a:ext cx="10660354" cy="505968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777240" indent="-388620" lvl="1">
                <a:lnSpc>
                  <a:spcPts val="5040"/>
                </a:lnSpc>
                <a:buFont typeface="Arial"/>
                <a:buChar char="•"/>
              </a:pP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Nowadays, there is a lot of job portals available on the internet.​</a:t>
              </a:r>
            </a:p>
            <a:p>
              <a:pPr algn="l" marL="777240" indent="-388620" lvl="1">
                <a:lnSpc>
                  <a:spcPts val="50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600">
                  <a:solidFill>
                    <a:srgbClr val="0D203B"/>
                  </a:solidFill>
                  <a:latin typeface="HK Grotesk Light"/>
                </a:rPr>
                <a:t>Necessity to comply with website's terms of service and legal compliances.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-171450"/>
              <a:ext cx="12446000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12880"/>
                </a:lnSpc>
              </a:pPr>
              <a:r>
                <a:rPr lang="en-US" sz="9200">
                  <a:solidFill>
                    <a:srgbClr val="0D203B"/>
                  </a:solidFill>
                  <a:latin typeface="Canva Sans Bold"/>
                </a:rPr>
                <a:t>Implementation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6A78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517690" y="0"/>
            <a:ext cx="12352120" cy="10287000"/>
          </a:xfrm>
          <a:custGeom>
            <a:avLst/>
            <a:gdLst/>
            <a:ahLst/>
            <a:cxnLst/>
            <a:rect r="r" b="b" t="t" l="l"/>
            <a:pathLst>
              <a:path h="10287000" w="12352120">
                <a:moveTo>
                  <a:pt x="0" y="0"/>
                </a:moveTo>
                <a:lnTo>
                  <a:pt x="12352120" y="0"/>
                </a:lnTo>
                <a:lnTo>
                  <a:pt x="1235212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00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69459" y="792880"/>
            <a:ext cx="12645794" cy="7631675"/>
            <a:chOff x="0" y="0"/>
            <a:chExt cx="16861059" cy="10175567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2257753"/>
              <a:ext cx="14441978" cy="79178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Define tools.​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extraction automation: Python (i.e. requests, pyppeter, beautifulsoup).​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storage: Excel or SQL Servers.​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Archives repositories and version managing: Github.​</a:t>
              </a:r>
            </a:p>
            <a:p>
              <a:pPr marL="647703" indent="-323852" lvl="1">
                <a:lnSpc>
                  <a:spcPts val="4200"/>
                </a:lnSpc>
                <a:buFont typeface="Arial"/>
                <a:buChar char="•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Generate data pipeline.​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extraction.​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pre-processing.​</a:t>
              </a:r>
            </a:p>
            <a:p>
              <a:pPr marL="1295406" indent="-431802" lvl="2">
                <a:lnSpc>
                  <a:spcPts val="4200"/>
                </a:lnSpc>
                <a:buFont typeface="Arial"/>
                <a:buChar char="⚬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analysis.​</a:t>
              </a:r>
            </a:p>
            <a:p>
              <a:pPr algn="l" marL="647703" indent="-323852" lvl="1">
                <a:lnSpc>
                  <a:spcPts val="420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3000">
                  <a:solidFill>
                    <a:srgbClr val="0D203B"/>
                  </a:solidFill>
                  <a:latin typeface="HK Grotesk Light"/>
                </a:rPr>
                <a:t>Data visualization and reporting.</a:t>
              </a:r>
            </a:p>
            <a:p>
              <a:pPr algn="ctr">
                <a:lnSpc>
                  <a:spcPts val="5040"/>
                </a:lnSpc>
                <a:spcBef>
                  <a:spcPct val="0"/>
                </a:spcBef>
              </a:pP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-171450"/>
              <a:ext cx="16861059" cy="203157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12880"/>
                </a:lnSpc>
              </a:pPr>
              <a:r>
                <a:rPr lang="en-US" sz="9200">
                  <a:solidFill>
                    <a:srgbClr val="0D203B"/>
                  </a:solidFill>
                  <a:latin typeface="Canva Sans Bold"/>
                </a:rPr>
                <a:t>Implementation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7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404458" y="6066120"/>
            <a:ext cx="618342" cy="695017"/>
          </a:xfrm>
          <a:custGeom>
            <a:avLst/>
            <a:gdLst/>
            <a:ahLst/>
            <a:cxnLst/>
            <a:rect r="r" b="b" t="t" l="l"/>
            <a:pathLst>
              <a:path h="695017" w="618342">
                <a:moveTo>
                  <a:pt x="0" y="0"/>
                </a:moveTo>
                <a:lnTo>
                  <a:pt x="618342" y="0"/>
                </a:lnTo>
                <a:lnTo>
                  <a:pt x="618342" y="695017"/>
                </a:lnTo>
                <a:lnTo>
                  <a:pt x="0" y="69501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404458" y="1796384"/>
            <a:ext cx="618342" cy="695017"/>
          </a:xfrm>
          <a:custGeom>
            <a:avLst/>
            <a:gdLst/>
            <a:ahLst/>
            <a:cxnLst/>
            <a:rect r="r" b="b" t="t" l="l"/>
            <a:pathLst>
              <a:path h="695017" w="618342">
                <a:moveTo>
                  <a:pt x="0" y="0"/>
                </a:moveTo>
                <a:lnTo>
                  <a:pt x="618342" y="0"/>
                </a:lnTo>
                <a:lnTo>
                  <a:pt x="618342" y="695016"/>
                </a:lnTo>
                <a:lnTo>
                  <a:pt x="0" y="69501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18951" y="2714077"/>
            <a:ext cx="7024676" cy="34798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3999"/>
              </a:lnSpc>
              <a:spcBef>
                <a:spcPct val="0"/>
              </a:spcBef>
            </a:pPr>
            <a:r>
              <a:rPr lang="en-US" sz="9999">
                <a:solidFill>
                  <a:srgbClr val="D6A781"/>
                </a:solidFill>
                <a:latin typeface="HK Grotesk Bold"/>
              </a:rPr>
              <a:t>Purpose of the Project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0404458" y="2996225"/>
            <a:ext cx="7014785" cy="2048309"/>
            <a:chOff x="0" y="0"/>
            <a:chExt cx="9353047" cy="27310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787556"/>
              <a:ext cx="9353047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U</a:t>
              </a:r>
              <a:r>
                <a:rPr lang="en-US" sz="2799" u="none">
                  <a:solidFill>
                    <a:srgbClr val="FFFFFF"/>
                  </a:solidFill>
                  <a:latin typeface="HK Grotesk Light"/>
                </a:rPr>
                <a:t>nderstanding the specific demands and trends for Data Scientists and Data Engineers in Germany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935304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D6A781"/>
                  </a:solidFill>
                  <a:latin typeface="HK Grotesk Light"/>
                </a:rPr>
                <a:t>Insightful Job Market Analysis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404458" y="7265962"/>
            <a:ext cx="7014785" cy="1553009"/>
            <a:chOff x="0" y="0"/>
            <a:chExt cx="9353047" cy="2070679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87556"/>
              <a:ext cx="9353047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Explores the factors that enhance or detract from the appeal of these positions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9353047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 u="none">
                  <a:solidFill>
                    <a:srgbClr val="D6A781"/>
                  </a:solidFill>
                  <a:latin typeface="HK Grotesk Light"/>
                </a:rPr>
                <a:t>In-depth Top Talent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0517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940399" y="1184526"/>
            <a:ext cx="15826169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080"/>
              </a:lnSpc>
              <a:spcBef>
                <a:spcPct val="0"/>
              </a:spcBef>
            </a:pPr>
            <a:r>
              <a:rPr lang="en-US" sz="7200">
                <a:solidFill>
                  <a:srgbClr val="D6A781"/>
                </a:solidFill>
                <a:latin typeface="HK Grotesk Bold"/>
              </a:rPr>
              <a:t>Learning Outcomes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4256541"/>
            <a:ext cx="2534463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01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163885" y="4258922"/>
            <a:ext cx="2534463" cy="96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02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863155" y="4258922"/>
            <a:ext cx="2534463" cy="960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7839"/>
              </a:lnSpc>
              <a:spcBef>
                <a:spcPct val="0"/>
              </a:spcBef>
            </a:pPr>
            <a:r>
              <a:rPr lang="en-US" sz="5600" u="none">
                <a:solidFill>
                  <a:srgbClr val="FFFFFF"/>
                </a:solidFill>
                <a:latin typeface="HK Grotesk Bold"/>
              </a:rPr>
              <a:t>03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1028700" y="5657929"/>
            <a:ext cx="4510490" cy="1894412"/>
            <a:chOff x="0" y="0"/>
            <a:chExt cx="6013986" cy="252588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57150"/>
              <a:ext cx="601398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A781"/>
                  </a:solidFill>
                  <a:latin typeface="HK Grotesk Light"/>
                </a:rPr>
                <a:t>Practical Skills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1242760"/>
              <a:ext cx="6013986" cy="12831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Web scraping, data cleaning, NLP, and machine learning.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163885" y="5657929"/>
            <a:ext cx="4157681" cy="2885012"/>
            <a:chOff x="0" y="0"/>
            <a:chExt cx="5543575" cy="384668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57150"/>
              <a:ext cx="5543575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A781"/>
                  </a:solidFill>
                  <a:latin typeface="HK Grotesk Light"/>
                </a:rPr>
                <a:t>Industry Insights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1242760"/>
              <a:ext cx="5543575" cy="26039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Understanding of the German job market for Data Engineers and Scientists.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0863155" y="5657929"/>
            <a:ext cx="4510490" cy="2389712"/>
            <a:chOff x="0" y="0"/>
            <a:chExt cx="6013986" cy="3186283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-57150"/>
              <a:ext cx="6013986" cy="6227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D6A781"/>
                  </a:solidFill>
                  <a:latin typeface="HK Grotesk Light"/>
                </a:rPr>
                <a:t>Analytical Abilities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1242760"/>
              <a:ext cx="6013986" cy="19435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FFFFFF"/>
                  </a:solidFill>
                  <a:latin typeface="HK Grotesk Light"/>
                </a:rPr>
                <a:t>Trend analysis, insight extraction, and effective data visualization.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5173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806720" y="-194280"/>
            <a:ext cx="10481280" cy="10481280"/>
          </a:xfrm>
          <a:custGeom>
            <a:avLst/>
            <a:gdLst/>
            <a:ahLst/>
            <a:cxnLst/>
            <a:rect r="r" b="b" t="t" l="l"/>
            <a:pathLst>
              <a:path h="10481280" w="10481280">
                <a:moveTo>
                  <a:pt x="0" y="0"/>
                </a:moveTo>
                <a:lnTo>
                  <a:pt x="10481280" y="0"/>
                </a:lnTo>
                <a:lnTo>
                  <a:pt x="10481280" y="10481280"/>
                </a:lnTo>
                <a:lnTo>
                  <a:pt x="0" y="10481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3009057"/>
            <a:ext cx="7671536" cy="3168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5896"/>
              </a:lnSpc>
              <a:spcBef>
                <a:spcPct val="0"/>
              </a:spcBef>
            </a:pPr>
            <a:r>
              <a:rPr lang="en-US" sz="18497">
                <a:solidFill>
                  <a:srgbClr val="D6A781"/>
                </a:solidFill>
                <a:latin typeface="HK Grotesk Bold"/>
              </a:rPr>
              <a:t>Q&amp;A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DAF_C9l-Wwc</dc:identifier>
  <dcterms:modified xsi:type="dcterms:W3CDTF">2011-08-01T06:04:30Z</dcterms:modified>
  <cp:revision>1</cp:revision>
  <dc:title>Market Analysis Insights</dc:title>
</cp:coreProperties>
</file>